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428" r:id="rId2"/>
    <p:sldId id="515" r:id="rId3"/>
    <p:sldId id="507" r:id="rId4"/>
    <p:sldId id="509" r:id="rId5"/>
    <p:sldId id="510" r:id="rId6"/>
    <p:sldId id="508" r:id="rId7"/>
    <p:sldId id="512" r:id="rId8"/>
    <p:sldId id="511" r:id="rId9"/>
    <p:sldId id="513" r:id="rId10"/>
    <p:sldId id="516" r:id="rId11"/>
    <p:sldId id="517" r:id="rId12"/>
    <p:sldId id="518" r:id="rId13"/>
  </p:sldIdLst>
  <p:sldSz cx="9144000" cy="6858000" type="screen4x3"/>
  <p:notesSz cx="7099300" cy="10234613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C2C122"/>
    <a:srgbClr val="D9861A"/>
    <a:srgbClr val="D97900"/>
    <a:srgbClr val="E3E3E3"/>
    <a:srgbClr val="8CC2F2"/>
    <a:srgbClr val="F18700"/>
    <a:srgbClr val="92D050"/>
    <a:srgbClr val="5EA0C3"/>
    <a:srgbClr val="FFF6D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llanmörkt format 1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llanmörkt format 3 - Dekorfär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3" autoAdjust="0"/>
    <p:restoredTop sz="92143" autoAdjust="0"/>
  </p:normalViewPr>
  <p:slideViewPr>
    <p:cSldViewPr snapToGrid="0" snapToObjects="1">
      <p:cViewPr>
        <p:scale>
          <a:sx n="100" d="100"/>
          <a:sy n="100" d="100"/>
        </p:scale>
        <p:origin x="-1326" y="-360"/>
      </p:cViewPr>
      <p:guideLst>
        <p:guide orient="horz" pos="1128"/>
        <p:guide orient="horz" pos="261"/>
        <p:guide orient="horz" pos="2732"/>
        <p:guide orient="horz" pos="1889"/>
        <p:guide orient="horz" pos="2062"/>
        <p:guide orient="horz" pos="3684"/>
        <p:guide pos="2217"/>
        <p:guide pos="2893"/>
        <p:guide pos="5522"/>
        <p:guide pos="119"/>
        <p:guide pos="807"/>
        <p:guide pos="4047"/>
        <p:guide pos="3128"/>
        <p:guide pos="49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1DCA4BE0-F786-0E49-94A8-1F2CBA953599}" type="datetimeFigureOut">
              <a:rPr lang="sv-SE" smtClean="0"/>
              <a:pPr/>
              <a:t>2015-09-30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7D8A7049-4081-424B-8128-683F6C2017C9}" type="datetimeFigureOut">
              <a:rPr lang="sv-SE" smtClean="0"/>
              <a:pPr/>
              <a:t>2015-09-30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Ska kommunala bolag vara en tillväxtmaskin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bara en allmänning?</a:t>
            </a:r>
          </a:p>
          <a:p>
            <a:pPr marL="187920" indent="-187920" defTabSz="477317">
              <a:buFont typeface="Arial" pitchFamily="34" charset="0"/>
              <a:buChar char="•"/>
              <a:defRPr/>
            </a:pPr>
            <a:r>
              <a:rPr lang="sv-SE" sz="1300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Eller är affärsmässig samhällsnytta just både och?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80000" y="180000"/>
            <a:ext cx="8784000" cy="649800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noFill/>
              </a:defRPr>
            </a:lvl1pPr>
          </a:lstStyle>
          <a:p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"/>
          </p:nvPr>
        </p:nvSpPr>
        <p:spPr>
          <a:xfrm>
            <a:off x="2699999" y="2412000"/>
            <a:ext cx="6370265" cy="36973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sz="5000" b="1">
                <a:solidFill>
                  <a:schemeClr val="bg1"/>
                </a:solidFill>
              </a:defRPr>
            </a:lvl1pPr>
            <a:lvl2pPr marL="0" indent="0">
              <a:spcBef>
                <a:spcPts val="500"/>
              </a:spcBef>
              <a:spcAft>
                <a:spcPts val="1000"/>
              </a:spcAft>
              <a:buNone/>
              <a:defRPr sz="1600" b="1" cap="all">
                <a:solidFill>
                  <a:schemeClr val="bg1"/>
                </a:solidFill>
              </a:defRPr>
            </a:lvl2pPr>
            <a:lvl3pPr marL="0" indent="0">
              <a:spcAft>
                <a:spcPts val="300"/>
              </a:spcAft>
              <a:buNone/>
              <a:defRPr sz="1200" cap="all">
                <a:solidFill>
                  <a:schemeClr val="bg1"/>
                </a:solidFill>
              </a:defRPr>
            </a:lvl3pPr>
            <a:lvl4pPr marL="0" indent="0"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8" name="Bildobjekt 7" descr="gbg_st_cmyk_neg-0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" y="2700000"/>
            <a:ext cx="898553" cy="14240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4815315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44463" y="809625"/>
            <a:ext cx="8855075" cy="5761038"/>
          </a:xfrm>
          <a:prstGeom prst="rect">
            <a:avLst/>
          </a:prstGeom>
          <a:solidFill>
            <a:srgbClr val="C7CF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8" name="Rak 7"/>
          <p:cNvCxnSpPr/>
          <p:nvPr/>
        </p:nvCxnSpPr>
        <p:spPr>
          <a:xfrm>
            <a:off x="2528888" y="2233613"/>
            <a:ext cx="0" cy="2193925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144463" y="809625"/>
            <a:ext cx="8855075" cy="5761038"/>
          </a:xfrm>
          <a:prstGeom prst="rect">
            <a:avLst/>
          </a:prstGeom>
          <a:solidFill>
            <a:srgbClr val="C7CF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134938" y="801688"/>
            <a:ext cx="8890000" cy="5768975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Dra bilden till platshållaren eller klicka på ikonen för att lägga till den</a:t>
            </a:r>
            <a:endParaRPr lang="sv-SE" noProof="0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>
          <a:xfrm>
            <a:off x="6872400" y="6570000"/>
            <a:ext cx="21348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dirty="0"/>
          </a:p>
        </p:txBody>
      </p:sp>
      <p:pic>
        <p:nvPicPr>
          <p:cNvPr id="12" name="Bildobjekt 11" descr="GbgHamn_PMS3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87195" y="166030"/>
            <a:ext cx="808463" cy="46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9429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LD med text 28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44463" y="809625"/>
            <a:ext cx="8855075" cy="5761038"/>
          </a:xfrm>
          <a:prstGeom prst="rect">
            <a:avLst/>
          </a:prstGeom>
          <a:solidFill>
            <a:srgbClr val="C7CF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8" name="Rak 7"/>
          <p:cNvCxnSpPr/>
          <p:nvPr/>
        </p:nvCxnSpPr>
        <p:spPr>
          <a:xfrm>
            <a:off x="2528888" y="2233613"/>
            <a:ext cx="0" cy="2193925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ktangel 9"/>
          <p:cNvSpPr/>
          <p:nvPr/>
        </p:nvSpPr>
        <p:spPr>
          <a:xfrm>
            <a:off x="144463" y="809625"/>
            <a:ext cx="8855075" cy="5761038"/>
          </a:xfrm>
          <a:prstGeom prst="rect">
            <a:avLst/>
          </a:prstGeom>
          <a:solidFill>
            <a:srgbClr val="C7CF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134938" y="801688"/>
            <a:ext cx="8890000" cy="5768975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Dra bilden till platshållaren eller klicka på ikonen för att lägga till den</a:t>
            </a:r>
            <a:endParaRPr lang="sv-SE" noProof="0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5"/>
          </p:nvPr>
        </p:nvSpPr>
        <p:spPr>
          <a:xfrm>
            <a:off x="1260000" y="1980000"/>
            <a:ext cx="6838950" cy="2943225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u="none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2800" b="1" i="0" u="none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800" b="1" i="0" u="none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2800" b="1" i="0" u="none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800" b="1" i="0" u="none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6"/>
          </p:nvPr>
        </p:nvSpPr>
        <p:spPr>
          <a:xfrm>
            <a:off x="6872400" y="6570000"/>
            <a:ext cx="21348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dirty="0"/>
          </a:p>
        </p:txBody>
      </p:sp>
      <p:pic>
        <p:nvPicPr>
          <p:cNvPr id="12" name="Bildobjekt 11" descr="GbgHamn_PMS3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87195" y="166030"/>
            <a:ext cx="808463" cy="46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46470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8800" y="1569600"/>
            <a:ext cx="8023238" cy="45259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481192689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0601701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&amp; brödtext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4902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18944003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hel sida 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5000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88913" y="1368000"/>
            <a:ext cx="8784000" cy="4788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900468841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771864225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566701186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2 rader, bild &amp; brödtext- blå t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8800" y="421200"/>
            <a:ext cx="6738950" cy="10134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lumMod val="40000"/>
                  <a:lumOff val="60000"/>
                  <a:alpha val="55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538341970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na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872400" y="6570000"/>
            <a:ext cx="2134800" cy="288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sv-SE" dirty="0"/>
          </a:p>
        </p:txBody>
      </p:sp>
      <p:pic>
        <p:nvPicPr>
          <p:cNvPr id="5" name="Bildobjekt 4" descr="GbgHamn_PMS3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87195" y="166030"/>
            <a:ext cx="808463" cy="46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8384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800" y="6290315"/>
            <a:ext cx="8787384" cy="41757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8800" y="586800"/>
            <a:ext cx="6738950" cy="101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88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863218" y="6290316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sz="800" kern="0" cap="all" spc="100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Referensgruppen för styrelseutbildning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345727" y="6290316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="1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latshållare för innehåll 3" descr="gsab_col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540831" y="648048"/>
            <a:ext cx="1337192" cy="312496"/>
          </a:xfrm>
          <a:prstGeom prst="rect">
            <a:avLst/>
          </a:prstGeom>
        </p:spPr>
      </p:pic>
      <p:cxnSp>
        <p:nvCxnSpPr>
          <p:cNvPr id="15" name="Rak 14"/>
          <p:cNvCxnSpPr/>
          <p:nvPr userDrawn="1"/>
        </p:nvCxnSpPr>
        <p:spPr>
          <a:xfrm>
            <a:off x="7397750" y="586800"/>
            <a:ext cx="0" cy="391100"/>
          </a:xfrm>
          <a:prstGeom prst="line">
            <a:avLst/>
          </a:prstGeom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5" r:id="rId9"/>
    <p:sldLayoutId id="2147483756" r:id="rId10"/>
    <p:sldLayoutId id="2147483757" r:id="rId11"/>
  </p:sldLayoutIdLst>
  <p:transition advClick="0">
    <p:fade/>
  </p:transition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5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180000" indent="-180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71525" y="514350"/>
            <a:ext cx="63912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771526" y="1238250"/>
            <a:ext cx="7019925" cy="154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Personkretsen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sv-SE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sv-SE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1800225"/>
            <a:ext cx="7477125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76276" y="514350"/>
            <a:ext cx="67214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sz="2000" b="0" dirty="0" smtClean="0">
                <a:latin typeface="Times New Roman" pitchFamily="18" charset="0"/>
                <a:cs typeface="Times New Roman" pitchFamily="18" charset="0"/>
              </a:rPr>
              <a:t>Tidplan för utbildningsblock 2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600200"/>
            <a:ext cx="7000875" cy="45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1975" y="1365599"/>
            <a:ext cx="8053966" cy="476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76276" y="514350"/>
            <a:ext cx="67214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sz="2000" b="0" dirty="0" smtClean="0">
                <a:latin typeface="Times New Roman" pitchFamily="18" charset="0"/>
                <a:cs typeface="Times New Roman" pitchFamily="18" charset="0"/>
              </a:rPr>
              <a:t>Tidplan för utbildningsblock 2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600200"/>
            <a:ext cx="7000875" cy="45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1" y="1238250"/>
            <a:ext cx="8082542" cy="48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81050" y="742806"/>
            <a:ext cx="6692899" cy="476394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Referensgruppen för styrelseutbildning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466706"/>
            <a:ext cx="6867525" cy="228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v-SE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dirty="0" smtClean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ubrik 6"/>
          <p:cNvSpPr txBox="1">
            <a:spLocks/>
          </p:cNvSpPr>
          <p:nvPr/>
        </p:nvSpPr>
        <p:spPr>
          <a:xfrm>
            <a:off x="1133475" y="1466705"/>
            <a:ext cx="6340474" cy="439116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2700"/>
              </a:lnSpc>
              <a:buClrTx/>
              <a:buSzTx/>
              <a:buFontTx/>
              <a:buNone/>
              <a:tabLst/>
              <a:defRPr/>
            </a:pPr>
            <a:r>
              <a:rPr kumimoji="0" lang="sv-SE" sz="2000" i="0" u="none" strike="noStrike" kern="0" cap="none" spc="5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Patrick Gladh (S)</a:t>
            </a:r>
          </a:p>
          <a:p>
            <a:pPr>
              <a:lnSpc>
                <a:spcPts val="2700"/>
              </a:lnSpc>
            </a:pPr>
            <a:r>
              <a:rPr lang="sv-SE" sz="2000" kern="0" spc="5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Ulf </a:t>
            </a:r>
            <a:r>
              <a:rPr lang="sv-SE" sz="2000" kern="0" spc="5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kamne</a:t>
            </a:r>
            <a:r>
              <a:rPr lang="sv-SE" sz="2000" kern="0" spc="5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(Mp)</a:t>
            </a:r>
          </a:p>
          <a:p>
            <a:pPr>
              <a:lnSpc>
                <a:spcPts val="2700"/>
              </a:lnSpc>
            </a:pPr>
            <a:r>
              <a:rPr lang="sv-SE" sz="2000" kern="0" spc="5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Ann Karlsson (V)</a:t>
            </a:r>
          </a:p>
          <a:p>
            <a:pPr>
              <a:lnSpc>
                <a:spcPts val="2700"/>
              </a:lnSpc>
            </a:pPr>
            <a:r>
              <a:rPr lang="sv-SE" sz="2000" kern="0" spc="5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Anders Sundberg (M)</a:t>
            </a:r>
          </a:p>
          <a:p>
            <a:pPr marL="0" marR="0" lvl="0" indent="0" defTabSz="457200" rtl="0" eaLnBrk="1" fontAlgn="auto" latinLnBrk="0" hangingPunct="1">
              <a:lnSpc>
                <a:spcPts val="2700"/>
              </a:lnSpc>
              <a:buClrTx/>
              <a:buSzTx/>
              <a:buFontTx/>
              <a:buNone/>
              <a:tabLst/>
              <a:defRPr/>
            </a:pPr>
            <a:r>
              <a:rPr kumimoji="0" lang="sv-SE" sz="2000" i="0" u="none" strike="noStrike" kern="0" cap="none" spc="5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Stefan Landberg (fp)</a:t>
            </a:r>
          </a:p>
          <a:p>
            <a:pPr marL="0" marR="0" lvl="0" indent="0" defTabSz="457200" rtl="0" eaLnBrk="1" fontAlgn="auto" latinLnBrk="0" hangingPunct="1">
              <a:lnSpc>
                <a:spcPts val="2700"/>
              </a:lnSpc>
              <a:buClrTx/>
              <a:buSzTx/>
              <a:buFontTx/>
              <a:buNone/>
              <a:tabLst/>
              <a:defRPr/>
            </a:pPr>
            <a:r>
              <a:rPr lang="sv-SE" sz="2000" kern="0" spc="5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Sofia Agrell (Kd)</a:t>
            </a:r>
          </a:p>
          <a:p>
            <a:pPr marL="0" marR="0" lvl="0" indent="0" defTabSz="457200" rtl="0" eaLnBrk="1" fontAlgn="auto" latinLnBrk="0" hangingPunct="1">
              <a:lnSpc>
                <a:spcPts val="2700"/>
              </a:lnSpc>
              <a:buClrTx/>
              <a:buSzTx/>
              <a:buFontTx/>
              <a:buNone/>
              <a:tabLst/>
              <a:defRPr/>
            </a:pPr>
            <a:endParaRPr lang="sv-SE" sz="2000" kern="0" spc="5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457200" rtl="0" eaLnBrk="1" fontAlgn="auto" latinLnBrk="0" hangingPunct="1">
              <a:lnSpc>
                <a:spcPts val="2700"/>
              </a:lnSpc>
              <a:buClrTx/>
              <a:buSzTx/>
              <a:buFontTx/>
              <a:buNone/>
              <a:tabLst/>
              <a:defRPr/>
            </a:pPr>
            <a:r>
              <a:rPr lang="sv-SE" sz="2000" kern="0" spc="5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Hans Olsson, Stadshus AB</a:t>
            </a:r>
          </a:p>
          <a:p>
            <a:pPr marL="0" marR="0" lvl="0" indent="0" defTabSz="457200" rtl="0" eaLnBrk="1" fontAlgn="auto" latinLnBrk="0" hangingPunct="1">
              <a:lnSpc>
                <a:spcPts val="2700"/>
              </a:lnSpc>
              <a:buClrTx/>
              <a:buSzTx/>
              <a:buFontTx/>
              <a:buNone/>
              <a:tabLst/>
              <a:defRPr/>
            </a:pPr>
            <a:r>
              <a:rPr lang="sv-SE" sz="2000" kern="0" spc="5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Anna Liedholm, Stadshus AB</a:t>
            </a:r>
          </a:p>
          <a:p>
            <a:pPr marL="0" marR="0" lvl="0" indent="0" algn="ctr" defTabSz="457200" rtl="0" eaLnBrk="1" fontAlgn="auto" latinLnBrk="0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sv-SE" sz="2500" b="1" kern="0" spc="5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sv-SE" sz="2500" b="1" kern="0" spc="5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sv-SE" sz="2500" b="1" kern="0" spc="5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sv-SE" sz="2500" b="1" i="0" u="none" strike="noStrike" kern="0" cap="none" spc="5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71525" y="514350"/>
            <a:ext cx="63912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Antal revisionsuppdrag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1078791"/>
            <a:ext cx="5581649" cy="488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04850" y="876300"/>
            <a:ext cx="6692899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485900"/>
            <a:ext cx="6867525" cy="482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b="1" dirty="0" smtClean="0">
                <a:latin typeface="Times New Roman" pitchFamily="18" charset="0"/>
                <a:cs typeface="Times New Roman" pitchFamily="18" charset="0"/>
              </a:rPr>
              <a:t>Förslag till inriktning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Stadens modell för bolagsstyrning (en halvdag)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Bolagsöversynens övergripande iakttagelser (kultur &amp; struktur)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Riktlinjer för ägarstyrning och Stadens nya bolagsstruktur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Kommunfullmäktiges budget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Övriga relevanta styrdokument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dirty="0" smtClean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04850" y="876300"/>
            <a:ext cx="6692899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466706"/>
            <a:ext cx="6867525" cy="379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b="1" dirty="0" smtClean="0">
                <a:latin typeface="Times New Roman" pitchFamily="18" charset="0"/>
                <a:cs typeface="Times New Roman" pitchFamily="18" charset="0"/>
              </a:rPr>
              <a:t>Förslag till inriktning</a:t>
            </a:r>
            <a:endParaRPr lang="sv-SE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2.  Bolagsstyrningens grunder (en heldag)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 Aktuell lagstiftning (ABL, KL, LOU, Konkurrenslagen.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Kod för bolagsstyrning.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De olika bolagsorganen, dess roll och inbördes samverkan och beroenden.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Interna styrdokument på ägarnivå, bolagsnivå och verksamhetsnivå.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Styrelsens ansvar </a:t>
            </a:r>
            <a:endParaRPr lang="sv-SE" dirty="0" smtClean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704850" y="876300"/>
            <a:ext cx="6692899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466706"/>
            <a:ext cx="6867525" cy="5593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400" b="1" dirty="0" smtClean="0">
                <a:latin typeface="Times New Roman" pitchFamily="18" charset="0"/>
                <a:cs typeface="Times New Roman" pitchFamily="18" charset="0"/>
              </a:rPr>
              <a:t>Förslag till inriktning</a:t>
            </a:r>
            <a:endParaRPr lang="sv-SE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.  Värdeskapande styrelsearbete (en halvdag)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Vad utmärker ett bra styrelsearbete?</a:t>
            </a: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Mötets genomförande</a:t>
            </a: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Förberedelser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Ordförandens, presidiets och ledamöternas ansvar (inkl </a:t>
            </a:r>
            <a:r>
              <a:rPr lang="sv-SE" sz="2000" dirty="0" err="1" smtClean="0">
                <a:latin typeface="Times New Roman" pitchFamily="18" charset="0"/>
                <a:cs typeface="Times New Roman" pitchFamily="18" charset="0"/>
              </a:rPr>
              <a:t>arbetstagarrepr</a:t>
            </a: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  roll).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Styrelsens arbete med olika interna styrdokument (gärna med konkreta exempel).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Förhållande/ansvar styrelse - vd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dirty="0" smtClean="0"/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76276" y="876300"/>
            <a:ext cx="67214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600200"/>
            <a:ext cx="6867525" cy="363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Omfattning och praktisk organisering</a:t>
            </a: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Utbildningsblock 1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Inriktning: 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Stadens modell för bolagsstyrning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Omfattning: 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En halvdag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Gruppstorlek/utbildningstillfällen: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30-70/9 grupper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Medverkande: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Stadshus AB, SLK, KS, utbildningsanordnaren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Tidsmässig förläggning: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vecka 38 &amp; 39 (14-25 september)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: Nya Ullevi Presscentrum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76276" y="876300"/>
            <a:ext cx="67214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457325"/>
            <a:ext cx="6867525" cy="462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Omfattning och praktisk organisering</a:t>
            </a: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Utbildningsblock 2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Inriktning: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Bolagsstyrningens grunder &amp; Värdeskapande styrelsearbete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Omfattning: 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En och en halvdag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Gruppstorlek/utbildningstillfällen: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15-20/ca 30 under 15 veckor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Medverkande: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Vald utbildningsanordnare samt Stadshus AB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Tidsmässig förläggning: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vecka 40-50 (</a:t>
            </a:r>
            <a:r>
              <a:rPr lang="sv-SE" dirty="0" err="1" smtClean="0">
                <a:latin typeface="Times New Roman" pitchFamily="18" charset="0"/>
                <a:cs typeface="Times New Roman" pitchFamily="18" charset="0"/>
              </a:rPr>
              <a:t>exkl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 v 44) år 2015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				           vecka 2-6 år 2016	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Veckodagar: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 torsdag samt halva fredagen	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b="1" dirty="0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: Stadshus AB (</a:t>
            </a:r>
            <a:r>
              <a:rPr lang="sv-SE" dirty="0" err="1" smtClean="0">
                <a:latin typeface="Times New Roman" pitchFamily="18" charset="0"/>
                <a:cs typeface="Times New Roman" pitchFamily="18" charset="0"/>
              </a:rPr>
              <a:t>Kronhusgatan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 2 F) samt Nya Ullevi konferenscentrum.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76276" y="876300"/>
            <a:ext cx="67214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600200"/>
            <a:ext cx="7000875" cy="460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Översiktlig tidplan 2015</a:t>
            </a:r>
            <a:endParaRPr lang="sv-SE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Styrelsemöte GSHAB (rapport):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25 mars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Upphandlingen (urvalsförfarande) annonseras steg 1: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7 april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Sista dag för svar på Ansökningsinbjudan (steg 1):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27 april 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Slutlig utvärdering (steg 1):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7 maj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Anbudsförfrågan (steg 2) skickas ut: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8 maj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Information VD-mötet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5 maj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Information till samtliga berörda (inkl brevet från presidiet i Stadshus AB)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vecka 20</a:t>
            </a: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Utvärdering anbud </a:t>
            </a:r>
            <a:r>
              <a:rPr lang="sv-SE" sz="1900" smtClean="0">
                <a:latin typeface="Times New Roman" pitchFamily="18" charset="0"/>
                <a:cs typeface="Times New Roman" pitchFamily="18" charset="0"/>
              </a:rPr>
              <a:t>(steg 2):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5 juni </a:t>
            </a: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(preliminärt)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Styrelsemöte GSHAB (rapport):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8 juni </a:t>
            </a:r>
            <a:endParaRPr lang="sv-SE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sv-SE" sz="1900" dirty="0" smtClean="0">
                <a:latin typeface="Times New Roman" pitchFamily="18" charset="0"/>
                <a:cs typeface="Times New Roman" pitchFamily="18" charset="0"/>
              </a:rPr>
              <a:t> Tilldelningsbeslut inkl avtalsspärr: </a:t>
            </a:r>
            <a:r>
              <a:rPr lang="sv-SE" sz="1900" b="1" dirty="0" smtClean="0">
                <a:latin typeface="Times New Roman" pitchFamily="18" charset="0"/>
                <a:cs typeface="Times New Roman" pitchFamily="18" charset="0"/>
              </a:rPr>
              <a:t>9 respektive 21 juni</a:t>
            </a:r>
            <a:endParaRPr lang="sv-SE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76276" y="876300"/>
            <a:ext cx="6721474" cy="7239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Styrelseutbildning – underlag för upphandling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sz="2000" b="0" dirty="0" smtClean="0">
                <a:latin typeface="Times New Roman" pitchFamily="18" charset="0"/>
                <a:cs typeface="Times New Roman" pitchFamily="18" charset="0"/>
              </a:rPr>
              <a:t>Tidplan för utbildningsblock 1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endParaRPr lang="sv-S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sv-SE" kern="0" spc="100" smtClean="0"/>
              <a:t>Referensgruppen för styrelseutbildning</a:t>
            </a:r>
            <a:endParaRPr lang="sv-SE" dirty="0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019175" y="1600200"/>
            <a:ext cx="7000875" cy="45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2000" bIns="7200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v-SE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v-SE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6825" y="2552700"/>
            <a:ext cx="66103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17035187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-grön">
  <a:themeElements>
    <a:clrScheme name="Gbg Stad">
      <a:dk1>
        <a:srgbClr val="747474"/>
      </a:dk1>
      <a:lt1>
        <a:sysClr val="window" lastClr="FFFFFF"/>
      </a:lt1>
      <a:dk2>
        <a:srgbClr val="747474"/>
      </a:dk2>
      <a:lt2>
        <a:srgbClr val="FFFFFF"/>
      </a:lt2>
      <a:accent1>
        <a:srgbClr val="C3C300"/>
      </a:accent1>
      <a:accent2>
        <a:srgbClr val="F18700"/>
      </a:accent2>
      <a:accent3>
        <a:srgbClr val="89BEAE"/>
      </a:accent3>
      <a:accent4>
        <a:srgbClr val="5EA0C3"/>
      </a:accent4>
      <a:accent5>
        <a:srgbClr val="DE0069"/>
      </a:accent5>
      <a:accent6>
        <a:srgbClr val="FFD032"/>
      </a:accent6>
      <a:hlink>
        <a:srgbClr val="C3C300"/>
      </a:hlink>
      <a:folHlink>
        <a:srgbClr val="89B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18351</TotalTime>
  <Words>714</Words>
  <Application>Microsoft Office PowerPoint</Application>
  <PresentationFormat>Bildspel på skärmen (4:3)</PresentationFormat>
  <Paragraphs>152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Master-grön</vt:lpstr>
      <vt:lpstr>Styrelseutbildning – underlag för upphandling </vt:lpstr>
      <vt:lpstr>Styrelseutbildning – Antal revisionsuppdrag </vt:lpstr>
      <vt:lpstr>Styrelseutbildning – underlag för upphandling</vt:lpstr>
      <vt:lpstr>Styrelseutbildning – underlag för upphandling</vt:lpstr>
      <vt:lpstr>Styrelseutbildning – underlag för upphandling</vt:lpstr>
      <vt:lpstr>Styrelseutbildning – underlag för upphandling</vt:lpstr>
      <vt:lpstr>Styrelseutbildning – underlag för upphandling</vt:lpstr>
      <vt:lpstr>Styrelseutbildning – underlag för upphandling</vt:lpstr>
      <vt:lpstr>Styrelseutbildning – underlag för upphandling  Tidplan för utbildningsblock 1 </vt:lpstr>
      <vt:lpstr>Styrelseutbildning – underlag för upphandling Tidplan för utbildningsblock 2 </vt:lpstr>
      <vt:lpstr>Styrelseutbildning – underlag för upphandling Tidplan för utbildningsblock 2 </vt:lpstr>
      <vt:lpstr>Referensgruppen för styrelseutbildning</vt:lpstr>
    </vt:vector>
  </TitlesOfParts>
  <Company>Valentin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Tillhör VB</dc:creator>
  <cp:lastModifiedBy>hedand0327</cp:lastModifiedBy>
  <cp:revision>654</cp:revision>
  <cp:lastPrinted>2014-06-25T13:57:34Z</cp:lastPrinted>
  <dcterms:created xsi:type="dcterms:W3CDTF">2014-06-04T09:09:39Z</dcterms:created>
  <dcterms:modified xsi:type="dcterms:W3CDTF">2015-09-30T13:24:07Z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_SaveText">
    <vt:lpwstr>Spara till Notes</vt:lpwstr>
  </property>
  <property fmtid="{D5CDD505-2E9C-101B-9397-08002B2CF9AE}" pid="3" name="SW_SaveCloseOfficeText">
    <vt:lpwstr>Spara och Stäng Officedokument</vt:lpwstr>
  </property>
  <property fmtid="{D5CDD505-2E9C-101B-9397-08002B2CF9AE}" pid="4" name="SW_SaveCloseText">
    <vt:lpwstr>Spara och Stäng Notes dokument</vt:lpwstr>
  </property>
  <property fmtid="{D5CDD505-2E9C-101B-9397-08002B2CF9AE}" pid="5" name="SW_DocUNID">
    <vt:lpwstr>6977FF3A06EE4A17C1257DE2002FE88C</vt:lpwstr>
  </property>
  <property fmtid="{D5CDD505-2E9C-101B-9397-08002B2CF9AE}" pid="6" name="SW_DocHWND">
    <vt:r8>263238</vt:r8>
  </property>
  <property fmtid="{D5CDD505-2E9C-101B-9397-08002B2CF9AE}" pid="7" name="SW_IntOfficeMacros">
    <vt:lpwstr>Disabled</vt:lpwstr>
  </property>
  <property fmtid="{D5CDD505-2E9C-101B-9397-08002B2CF9AE}" pid="8" name="SW_CustomTitle">
    <vt:lpwstr/>
  </property>
  <property fmtid="{D5CDD505-2E9C-101B-9397-08002B2CF9AE}" pid="9" name="SW_DialogTitle">
    <vt:lpwstr>SWING Integrator för Notes och Office</vt:lpwstr>
  </property>
  <property fmtid="{D5CDD505-2E9C-101B-9397-08002B2CF9AE}" pid="10" name="SW_PromptText">
    <vt:lpwstr>Vill du spara?</vt:lpwstr>
  </property>
  <property fmtid="{D5CDD505-2E9C-101B-9397-08002B2CF9AE}" pid="11" name="SW_NewDocument">
    <vt:lpwstr/>
  </property>
  <property fmtid="{D5CDD505-2E9C-101B-9397-08002B2CF9AE}" pid="12" name="SW_VisibleVBAMacroMenuItems">
    <vt:r8>127</vt:r8>
  </property>
  <property fmtid="{D5CDD505-2E9C-101B-9397-08002B2CF9AE}" pid="13" name="SW_EnabledVBAMacroMenuItems">
    <vt:r8>7</vt:r8>
  </property>
  <property fmtid="{D5CDD505-2E9C-101B-9397-08002B2CF9AE}" pid="14" name="SW_AddinName">
    <vt:lpwstr>SWINGINTEGRATOR528105.PPA</vt:lpwstr>
  </property>
</Properties>
</file>